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3" r:id="rId7"/>
    <p:sldId id="262" r:id="rId8"/>
    <p:sldId id="265" r:id="rId9"/>
    <p:sldId id="264" r:id="rId10"/>
    <p:sldId id="261" r:id="rId11"/>
    <p:sldId id="266" r:id="rId12"/>
    <p:sldId id="267" r:id="rId13"/>
    <p:sldId id="268" r:id="rId14"/>
    <p:sldId id="271" r:id="rId15"/>
    <p:sldId id="270" r:id="rId16"/>
    <p:sldId id="269" r:id="rId17"/>
    <p:sldId id="272" r:id="rId18"/>
    <p:sldId id="273" r:id="rId19"/>
    <p:sldId id="289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3" r:id="rId28"/>
    <p:sldId id="282" r:id="rId29"/>
    <p:sldId id="284" r:id="rId30"/>
    <p:sldId id="286" r:id="rId31"/>
    <p:sldId id="285" r:id="rId32"/>
    <p:sldId id="287" r:id="rId33"/>
    <p:sldId id="288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3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5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15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88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41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7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A8A50-552D-4059-9562-60E8C7C1EBCC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FD3B-F4A4-45FE-9036-5A33B8713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3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9163846/answer/43849528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cobbuckman.com/post/tensorflow-the-confusing-parts-1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layground.tensorflow.org/#activation=relu&amp;regularization=L2&amp;batchSize=10&amp;dataset=xor&amp;regDataset=reg-gauss&amp;learningRate=0.03&amp;regularizationRate=0&amp;noise=30&amp;networkShape=3&amp;seed=0.61506&amp;showTestData=false&amp;discretize=false&amp;percTrainData=9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9709" y="1304789"/>
            <a:ext cx="82203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CMUSerif-Roman"/>
              </a:rPr>
              <a:t>Deep Feedforward</a:t>
            </a:r>
            <a:br>
              <a:rPr lang="en-US" altLang="zh-CN" sz="5400" b="1" dirty="0">
                <a:solidFill>
                  <a:srgbClr val="000000"/>
                </a:solidFill>
                <a:latin typeface="CMUSerif-Roman"/>
              </a:rPr>
            </a:br>
            <a:r>
              <a:rPr lang="en-US" altLang="zh-CN" sz="5400" b="1" dirty="0">
                <a:solidFill>
                  <a:srgbClr val="000000"/>
                </a:solidFill>
                <a:latin typeface="CMUSerif-Roman"/>
              </a:rPr>
              <a:t>Networks</a:t>
            </a:r>
            <a:r>
              <a:rPr lang="en-US" altLang="zh-CN" sz="5400" b="1" dirty="0" smtClean="0"/>
              <a:t> </a:t>
            </a:r>
            <a:br>
              <a:rPr lang="en-US" altLang="zh-CN" sz="5400" b="1" dirty="0" smtClean="0"/>
            </a:br>
            <a:r>
              <a:rPr lang="en-US" altLang="zh-CN" sz="2800" dirty="0"/>
              <a:t>Lecture slides for Chapter 6 of </a:t>
            </a:r>
            <a:r>
              <a:rPr lang="en-US" altLang="zh-CN" sz="2800" i="1" dirty="0"/>
              <a:t>Deep </a:t>
            </a:r>
            <a:r>
              <a:rPr lang="en-US" altLang="zh-CN" sz="2800" i="1" dirty="0" smtClean="0"/>
              <a:t>Learning</a:t>
            </a:r>
            <a:r>
              <a:rPr lang="en-US" altLang="zh-CN" sz="7200" dirty="0" smtClean="0"/>
              <a:t> 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552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328429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Gradient-Based Learning</a:t>
            </a:r>
          </a:p>
        </p:txBody>
      </p:sp>
      <p:sp>
        <p:nvSpPr>
          <p:cNvPr id="68" name="矩形 67"/>
          <p:cNvSpPr/>
          <p:nvPr/>
        </p:nvSpPr>
        <p:spPr>
          <a:xfrm>
            <a:off x="2063262" y="1419889"/>
            <a:ext cx="6096000" cy="21996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An optimization procedure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 cost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 model family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328429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Gradient-Based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123092"/>
            <a:ext cx="6553200" cy="66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93" y="1828799"/>
            <a:ext cx="7833427" cy="42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4" y="1629709"/>
            <a:ext cx="781481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44" y="1441174"/>
            <a:ext cx="78981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99" y="1142711"/>
            <a:ext cx="3811863" cy="124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99" y="2435259"/>
            <a:ext cx="6129544" cy="40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6" y="1443808"/>
            <a:ext cx="5015645" cy="46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12" y="1474511"/>
            <a:ext cx="5238750" cy="130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57" y="3318013"/>
            <a:ext cx="49720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807" y="1225184"/>
            <a:ext cx="4171950" cy="962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9" y="1706196"/>
            <a:ext cx="5651032" cy="42546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07" y="2318912"/>
            <a:ext cx="4695825" cy="942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807" y="3393591"/>
            <a:ext cx="31337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41" y="181792"/>
            <a:ext cx="5872163" cy="64219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432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81018" y="1563407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Example</a:t>
            </a:r>
            <a:r>
              <a:rPr lang="en-US" altLang="zh-CN" sz="2400" dirty="0"/>
              <a:t>: Learning </a:t>
            </a:r>
            <a:r>
              <a:rPr lang="en-US" altLang="zh-CN" sz="2400" dirty="0" smtClean="0"/>
              <a:t>XOR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Gradient-Based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Hidden Units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Architecture Design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Back-Propagation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9673" y="640077"/>
            <a:ext cx="8220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000000"/>
                </a:solidFill>
                <a:latin typeface="CMUSerif-Roman"/>
              </a:rPr>
              <a:t>Roadmap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848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58" y="1172817"/>
            <a:ext cx="7051813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67539" y="1749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3" y="1470991"/>
            <a:ext cx="11753429" cy="39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67539" y="1749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3" y="1470991"/>
            <a:ext cx="11753429" cy="3969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350" y="2578376"/>
            <a:ext cx="5441692" cy="34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3257623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Back-Propagation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58" y="0"/>
            <a:ext cx="4772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TensorFlow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1469297" y="1215143"/>
            <a:ext cx="5226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First Key Abstraction: The Computation Graph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1469297" y="1754400"/>
            <a:ext cx="9415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What </a:t>
            </a:r>
            <a:r>
              <a:rPr lang="en-US" altLang="zh-CN" dirty="0"/>
              <a:t>is a computation graph? Essentially, it’s a global data structure: a directed graph that captures instructions about how to calculate things.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36" y="2529939"/>
            <a:ext cx="4165814" cy="3911801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726778" y="3810864"/>
            <a:ext cx="3322300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3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TensorFlow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1469297" y="1215143"/>
            <a:ext cx="5226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First Key Abstraction: The Computation Graph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69" y="2685583"/>
            <a:ext cx="4026107" cy="3835597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64147" y="3432557"/>
            <a:ext cx="4591827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two_node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another_two_node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two_node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TensorFlow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1469297" y="1215143"/>
            <a:ext cx="5226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First Key Abstraction: The Computation Graph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69" y="2749066"/>
            <a:ext cx="4038808" cy="3899100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88843" y="3445711"/>
            <a:ext cx="594360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two_node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three_node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sum_node = two_node + three_node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mic Sans MS" panose="030F0702030302020204" pitchFamily="66" charset="0"/>
              </a:rPr>
              <a:t>## equivalent to tf.add(two_node, three_node)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Second Key Abstraction: The Session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35" y="1784695"/>
            <a:ext cx="100774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placeholder</a:t>
            </a:r>
            <a:endParaRPr lang="zh-CN" altLang="en-US" sz="20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27434" y="2988511"/>
            <a:ext cx="5546035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input_placeholder = tf.placeholder(tf.int32)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sess.run(input_placeholder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mic Sans MS" panose="030F0702030302020204" pitchFamily="66" charset="0"/>
              </a:rPr>
              <a:t>feed_dict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={input_placeholder: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})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80" y="1927817"/>
            <a:ext cx="4013406" cy="3797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20193" y="5839097"/>
            <a:ext cx="6647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333333"/>
                </a:solidFill>
                <a:latin typeface="-apple-system-font"/>
              </a:rPr>
              <a:t>const</a:t>
            </a:r>
            <a:r>
              <a:rPr lang="zh-CN" altLang="en-US" dirty="0" smtClean="0">
                <a:solidFill>
                  <a:srgbClr val="333333"/>
                </a:solidFill>
                <a:latin typeface="-apple-system-font"/>
              </a:rPr>
              <a:t>和</a:t>
            </a:r>
            <a:r>
              <a:rPr lang="en-US" altLang="zh-CN" dirty="0" smtClean="0">
                <a:solidFill>
                  <a:srgbClr val="333333"/>
                </a:solidFill>
                <a:latin typeface="-apple-system-font"/>
              </a:rPr>
              <a:t>placeholder</a:t>
            </a:r>
            <a:r>
              <a:rPr lang="zh-CN" altLang="en-US" dirty="0" smtClean="0">
                <a:solidFill>
                  <a:srgbClr val="333333"/>
                </a:solidFill>
                <a:latin typeface="-apple-system-font"/>
              </a:rPr>
              <a:t>都是「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无祖先」节点（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no-ancestor node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3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5920" y="2430861"/>
            <a:ext cx="5158409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input_placeholder = tf.placeholder(tf.int32)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three_node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sum_node = input_placeholder + three_node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sess.run(three_node)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sess.run(sum_node</a:t>
            </a:r>
            <a:r>
              <a:rPr lang="zh-CN" altLang="zh-CN" dirty="0" smtClean="0">
                <a:solidFill>
                  <a:srgbClr val="CC7832"/>
                </a:solidFill>
                <a:latin typeface="Comic Sans MS" panose="030F0702030302020204" pitchFamily="66" charset="0"/>
              </a:rPr>
              <a:t>, </a:t>
            </a:r>
            <a:r>
              <a:rPr lang="zh-CN" altLang="zh-CN" dirty="0">
                <a:solidFill>
                  <a:srgbClr val="AA4926"/>
                </a:solidFill>
                <a:latin typeface="Comic Sans MS" panose="030F0702030302020204" pitchFamily="66" charset="0"/>
              </a:rPr>
              <a:t>feed_dict</a:t>
            </a:r>
            <a:r>
              <a:rPr lang="zh-CN" altLang="zh-CN" dirty="0">
                <a:solidFill>
                  <a:srgbClr val="A9B7C6"/>
                </a:solidFill>
                <a:latin typeface="Comic Sans MS" panose="030F0702030302020204" pitchFamily="66" charset="0"/>
              </a:rPr>
              <a:t>={input_placeholder: </a:t>
            </a:r>
            <a:r>
              <a:rPr lang="zh-CN" altLang="zh-CN" dirty="0">
                <a:solidFill>
                  <a:srgbClr val="6897BB"/>
                </a:solidFill>
                <a:latin typeface="Comic Sans MS" panose="030F0702030302020204" pitchFamily="66" charset="0"/>
              </a:rPr>
              <a:t>2</a:t>
            </a:r>
            <a:r>
              <a:rPr lang="zh-CN" altLang="zh-CN" dirty="0">
                <a:solidFill>
                  <a:srgbClr val="A9B7C6"/>
                </a:solidFill>
                <a:latin typeface="Comic Sans MS" panose="030F0702030302020204" pitchFamily="66" charset="0"/>
              </a:rPr>
              <a:t>})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15" y="1615253"/>
            <a:ext cx="3975304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73" y="1652731"/>
            <a:ext cx="5638800" cy="3238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5735" y="261036"/>
            <a:ext cx="290175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5137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7130" y="2294717"/>
            <a:ext cx="5496339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count_variable = tf.get_variable(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mic Sans MS" panose="030F0702030302020204" pitchFamily="66" charset="0"/>
              </a:rPr>
              <a:t>"count"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[])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zero_node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0.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assign_node = tf.assign(count_variable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zero_node)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sess.run(assign_node)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sess.run(count_variable)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74" y="1827599"/>
            <a:ext cx="4038808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15" y="1615253"/>
            <a:ext cx="3975304" cy="3822896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7130" y="2294717"/>
            <a:ext cx="5496339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count_variable = tf.get_variable(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mic Sans MS" panose="030F0702030302020204" pitchFamily="66" charset="0"/>
              </a:rPr>
              <a:t>"count"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[])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zero_node = tf.constant(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0.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assign_node = tf.assign(count_variable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zero_node)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sess.run(assign_node)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sess.run(count_variable)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1215143"/>
            <a:ext cx="103632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47309" y="2969282"/>
            <a:ext cx="5605670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const_init_node = tf.constant_initializer(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0.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count_variable = tf.get_variable(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mic Sans MS" panose="030F0702030302020204" pitchFamily="66" charset="0"/>
              </a:rPr>
              <a:t>"count"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[]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mic Sans MS" panose="030F0702030302020204" pitchFamily="66" charset="0"/>
              </a:rPr>
              <a:t>initializer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=const_init_node)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sess.run([count_variable])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74" y="1915946"/>
            <a:ext cx="3975304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70" y="1960398"/>
            <a:ext cx="3975304" cy="377209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5909" y="2692283"/>
            <a:ext cx="53770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const_init_node = tf.constant_initializer(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0.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count_variable = tf.get_variable(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mic Sans MS" panose="030F0702030302020204" pitchFamily="66" charset="0"/>
              </a:rPr>
              <a:t>"count"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[]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mic Sans MS" panose="030F0702030302020204" pitchFamily="66" charset="0"/>
              </a:rPr>
              <a:t>initializer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=const_init_node)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init = tf.global_variables_initializer()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sess.run(init)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sess.run(count_variable)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1469297" y="1215143"/>
            <a:ext cx="47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Third Key Abstraction: Computation Paths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70" y="1960398"/>
            <a:ext cx="3975304" cy="377209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5909" y="2692283"/>
            <a:ext cx="53770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tensorflow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as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tf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const_init_node = tf.constant_initializer(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mic Sans MS" panose="030F0702030302020204" pitchFamily="66" charset="0"/>
              </a:rPr>
              <a:t>0.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count_variable = tf.get_variable(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mic Sans MS" panose="030F0702030302020204" pitchFamily="66" charset="0"/>
              </a:rPr>
              <a:t>"count"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[]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mic Sans MS" panose="030F0702030302020204" pitchFamily="66" charset="0"/>
              </a:rPr>
              <a:t>initializer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=const_init_node)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init = tf.global_variables_initializer()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 = tf.Session()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sess.run(init)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mic Sans MS" panose="030F0702030302020204" pitchFamily="66" charset="0"/>
              </a:rPr>
              <a:t>print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mic Sans MS" panose="030F0702030302020204" pitchFamily="66" charset="0"/>
              </a:rPr>
              <a:t>sess.run(count_variable)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597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Understanding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TensorFlow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18297"/>
            <a:ext cx="7682948" cy="55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328429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Gradient-Based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99" y="1540565"/>
            <a:ext cx="6615814" cy="4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328429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Gradient-Based Learning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1024738"/>
            <a:ext cx="9072148" cy="54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2149948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References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723293" y="1503485"/>
            <a:ext cx="8379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《Deep Learning》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 Neural </a:t>
            </a:r>
            <a:r>
              <a:rPr lang="en-US" altLang="zh-CN" dirty="0"/>
              <a:t>Network Playground </a:t>
            </a:r>
            <a:r>
              <a:rPr lang="en-US" altLang="zh-CN" dirty="0">
                <a:hlinkClick r:id="rId2"/>
              </a:rPr>
              <a:t>http://playground.tensorflow.org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线性可分的数据集下，感知机模型是否是凸优化问题？ </a:t>
            </a:r>
            <a:r>
              <a:rPr lang="en-US" altLang="zh-CN" dirty="0"/>
              <a:t>- </a:t>
            </a:r>
            <a:r>
              <a:rPr lang="zh-CN" altLang="en-US" dirty="0"/>
              <a:t>王赟 </a:t>
            </a:r>
            <a:r>
              <a:rPr lang="en-US" altLang="zh-CN" dirty="0" err="1"/>
              <a:t>Maigo</a:t>
            </a:r>
            <a:r>
              <a:rPr lang="zh-CN" altLang="en-US" dirty="0"/>
              <a:t>的回答 </a:t>
            </a:r>
            <a:r>
              <a:rPr lang="en-US" altLang="zh-CN" dirty="0"/>
              <a:t>- </a:t>
            </a:r>
            <a:r>
              <a:rPr lang="zh-CN" altLang="en-US" dirty="0"/>
              <a:t>知乎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www.zhihu.com/question/29163846/answer/43849528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Tensorflow</a:t>
            </a:r>
            <a:r>
              <a:rPr lang="en-US" altLang="zh-CN" dirty="0"/>
              <a:t>: The Confusing Parts</a:t>
            </a:r>
          </a:p>
          <a:p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://jacobbuckman.com/post/tensorflow-the-confusing-parts-1/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369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15344"/>
            <a:ext cx="7620000" cy="3771900"/>
          </a:xfrm>
        </p:spPr>
      </p:pic>
      <p:sp>
        <p:nvSpPr>
          <p:cNvPr id="7" name="矩形 6"/>
          <p:cNvSpPr/>
          <p:nvPr/>
        </p:nvSpPr>
        <p:spPr>
          <a:xfrm>
            <a:off x="1375735" y="261036"/>
            <a:ext cx="290175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331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0591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Example: Learning XOR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44" y="1463097"/>
            <a:ext cx="4352925" cy="417195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97700"/>
              </p:ext>
            </p:extLst>
          </p:nvPr>
        </p:nvGraphicFramePr>
        <p:xfrm>
          <a:off x="1940117" y="1893456"/>
          <a:ext cx="3980871" cy="2776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957">
                  <a:extLst>
                    <a:ext uri="{9D8B030D-6E8A-4147-A177-3AD203B41FA5}">
                      <a16:colId xmlns:a16="http://schemas.microsoft.com/office/drawing/2014/main" val="2278439526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3050447235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1389437850"/>
                    </a:ext>
                  </a:extLst>
                </a:gridCol>
              </a:tblGrid>
              <a:tr h="549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99204"/>
                  </a:ext>
                </a:extLst>
              </a:tr>
              <a:tr h="556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56766"/>
                  </a:ext>
                </a:extLst>
              </a:tr>
              <a:tr h="556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0117"/>
                  </a:ext>
                </a:extLst>
              </a:tr>
              <a:tr h="556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96341"/>
                  </a:ext>
                </a:extLst>
              </a:tr>
              <a:tr h="556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7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9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0591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Example: Learning XOR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9" y="1449521"/>
            <a:ext cx="3552825" cy="3533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10" y="1449521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0591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Example: Learning XOR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44" y="1463097"/>
            <a:ext cx="4352925" cy="417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0" y="2807341"/>
            <a:ext cx="3638550" cy="542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97" y="3770582"/>
            <a:ext cx="4143375" cy="56197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H="1">
            <a:off x="6060332" y="3369722"/>
            <a:ext cx="575877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08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0591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Example: Learning XOR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47864" y="2490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365771" y="3408632"/>
            <a:ext cx="575877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6235430" y="875490"/>
            <a:ext cx="48638" cy="5262663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852153" y="875490"/>
            <a:ext cx="4951379" cy="490274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89906" y="403697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+1.2-1.4+1.2=+1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80050" y="2480394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0-1.4+1.2=-0.2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351581" y="513932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+1.2-1.4+0=-0.2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954508" y="370869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+1.2+0+0=+1.2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374948" y="113922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+0+0+1.2=+1.2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90560" y="200057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0+0+0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49850" y="41137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+1.2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396363" y="45876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-1.4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267692" y="322396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+1.2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4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75735" y="261036"/>
            <a:ext cx="40591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Example: Learning XOR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47864" y="2490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81" y="1404731"/>
            <a:ext cx="9315955" cy="46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334</Words>
  <Application>Microsoft Office PowerPoint</Application>
  <PresentationFormat>宽屏</PresentationFormat>
  <Paragraphs>99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-apple-system-font</vt:lpstr>
      <vt:lpstr>CMUSerif-Roman</vt:lpstr>
      <vt:lpstr>等线</vt:lpstr>
      <vt:lpstr>等线 Light</vt:lpstr>
      <vt:lpstr>Arial</vt:lpstr>
      <vt:lpstr>Comic Sans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郁 仁</dc:creator>
  <cp:lastModifiedBy>郁 仁</cp:lastModifiedBy>
  <cp:revision>39</cp:revision>
  <dcterms:created xsi:type="dcterms:W3CDTF">2018-10-08T12:07:13Z</dcterms:created>
  <dcterms:modified xsi:type="dcterms:W3CDTF">2018-10-16T13:40:06Z</dcterms:modified>
</cp:coreProperties>
</file>